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>
  <p:sldMasterIdLst>
    <p:sldMasterId id="2147483648" r:id="rId4"/>
  </p:sldMasterIdLst>
  <p:notesMasterIdLst>
    <p:notesMasterId r:id="rId10"/>
  </p:notesMasterIdLst>
  <p:sldIdLst>
    <p:sldId id="363" r:id="rId5"/>
    <p:sldId id="364" r:id="rId6"/>
    <p:sldId id="365" r:id="rId7"/>
    <p:sldId id="366" r:id="rId8"/>
    <p:sldId id="367" r:id="rId9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>
        <p15:guide id="1" orient="horz" pos="4320">
          <p15:clr>
            <a:srgbClr val="A4A3A4"/>
          </p15:clr>
        </p15:guide>
        <p15:guide id="2" pos="7680">
          <p15:clr>
            <a:srgbClr val="A4A3A4"/>
          </p15:clr>
        </p15:guide>
        <p15:guide id="3" orient="horz" pos="1757">
          <p15:clr>
            <a:srgbClr val="A4A3A4"/>
          </p15:clr>
        </p15:guide>
        <p15:guide id="4" pos="8428">
          <p15:clr>
            <a:srgbClr val="A4A3A4"/>
          </p15:clr>
        </p15:guide>
        <p15:guide id="5" orient="horz" pos="1802">
          <p15:clr>
            <a:srgbClr val="A4A3A4"/>
          </p15:clr>
        </p15:guide>
        <p15:guide id="6" pos="814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ana Marin" initials="MM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6522"/>
    <a:srgbClr val="EF410B"/>
    <a:srgbClr val="812990"/>
    <a:srgbClr val="FDB725"/>
    <a:srgbClr val="000090"/>
    <a:srgbClr val="2938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Estilo Médio 2 - Ênfas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2838BEF-8BB2-4498-84A7-C5851F593DF1}" styleName="Estilo Médio 4 - Ênfas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C4B1156A-380E-4F78-BDF5-A606A8083BF9}" styleName="Estilo Médio 4 - Ênfas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Estilo Médio 4 - Ênfase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D7AC3CCA-C797-4891-BE02-D94E43425B78}" styleName="Estilo Mé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16D9F66E-5EB9-4882-86FB-DCBF35E3C3E4}" styleName="Estilo Médio 4 - Ênfas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793D81CF-94F2-401A-BA57-92F5A7B2D0C5}" styleName="Estilo Médio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54" autoAdjust="0"/>
    <p:restoredTop sz="91095" autoAdjust="0"/>
  </p:normalViewPr>
  <p:slideViewPr>
    <p:cSldViewPr snapToGrid="0" snapToObjects="1">
      <p:cViewPr varScale="1">
        <p:scale>
          <a:sx n="29" d="100"/>
          <a:sy n="29" d="100"/>
        </p:scale>
        <p:origin x="1180" y="40"/>
      </p:cViewPr>
      <p:guideLst>
        <p:guide orient="horz" pos="4320"/>
        <p:guide pos="7680"/>
        <p:guide orient="horz" pos="1757"/>
        <p:guide pos="8428"/>
        <p:guide orient="horz" pos="1802"/>
        <p:guide pos="814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55BF0C-1DBB-9E43-8998-75A7FD15E741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9762E6-CEDC-B34A-B9A1-70E6233A415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1363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9762E6-CEDC-B34A-B9A1-70E6233A4159}" type="slidenum">
              <a:rPr lang="en-US" smtClean="0"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1667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9762E6-CEDC-B34A-B9A1-70E6233A415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75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9762E6-CEDC-B34A-B9A1-70E6233A415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2008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9762E6-CEDC-B34A-B9A1-70E6233A415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638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B73695A-3207-7446-8186-D8FE12C698B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1625"/>
          <a:stretch/>
        </p:blipFill>
        <p:spPr>
          <a:xfrm flipH="1">
            <a:off x="-67735" y="-1275"/>
            <a:ext cx="1333500" cy="13745497"/>
          </a:xfrm>
          <a:prstGeom prst="rect">
            <a:avLst/>
          </a:prstGeom>
        </p:spPr>
      </p:pic>
      <p:pic>
        <p:nvPicPr>
          <p:cNvPr id="6" name="Picture 5" descr="logo_branco.png">
            <a:extLst>
              <a:ext uri="{FF2B5EF4-FFF2-40B4-BE49-F238E27FC236}">
                <a16:creationId xmlns:a16="http://schemas.microsoft.com/office/drawing/2014/main" id="{10BF8399-EEE8-0346-B283-E4D5EF43B5A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600" y="12968445"/>
            <a:ext cx="1195653" cy="845274"/>
          </a:xfrm>
          <a:prstGeom prst="rect">
            <a:avLst/>
          </a:prstGeom>
        </p:spPr>
      </p:pic>
      <p:sp>
        <p:nvSpPr>
          <p:cNvPr id="7" name="Shape 49"/>
          <p:cNvSpPr>
            <a:spLocks noGrp="1"/>
          </p:cNvSpPr>
          <p:nvPr>
            <p:ph type="sldNum" sz="quarter" idx="2"/>
          </p:nvPr>
        </p:nvSpPr>
        <p:spPr>
          <a:xfrm>
            <a:off x="23706213" y="13081000"/>
            <a:ext cx="453238" cy="4699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FDB725"/>
                </a:solidFill>
              </a:defRPr>
            </a:lvl1pPr>
          </a:lstStyle>
          <a:p>
            <a:fld id="{86CB4B4D-7CA3-9044-876B-883B54F8677D}" type="slidenum">
              <a:rPr lang="uk-UA" smtClean="0"/>
              <a:pPr/>
              <a:t>‹nº›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851293580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9"/>
          <p:cNvSpPr>
            <a:spLocks noGrp="1"/>
          </p:cNvSpPr>
          <p:nvPr>
            <p:ph type="sldNum" sz="quarter" idx="2"/>
          </p:nvPr>
        </p:nvSpPr>
        <p:spPr>
          <a:xfrm>
            <a:off x="23706213" y="13081000"/>
            <a:ext cx="453238" cy="4699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FDB725"/>
                </a:solidFill>
              </a:defRPr>
            </a:lvl1pPr>
          </a:lstStyle>
          <a:p>
            <a:fld id="{86CB4B4D-7CA3-9044-876B-883B54F8677D}" type="slidenum">
              <a:rPr lang="uk-UA" smtClean="0"/>
              <a:pPr/>
              <a:t>‹nº›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087005899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42186741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ransition spd="med"/>
  <p:hf hdr="0" dt="0"/>
  <p:txStyles>
    <p:titleStyle>
      <a:lvl1pPr marL="0" marR="0" indent="0" algn="ctr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635000" marR="0" indent="-635000" algn="l" defTabSz="825500" rtl="0" eaLnBrk="1" latinLnBrk="0" hangingPunct="1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1270000" marR="0" indent="-635000" algn="l" defTabSz="825500" rtl="0" eaLnBrk="1" latinLnBrk="0" hangingPunct="1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905000" marR="0" indent="-635000" algn="l" defTabSz="825500" rtl="0" eaLnBrk="1" latinLnBrk="0" hangingPunct="1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2540000" marR="0" indent="-635000" algn="l" defTabSz="825500" rtl="0" eaLnBrk="1" latinLnBrk="0" hangingPunct="1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3175000" marR="0" indent="-635000" algn="l" defTabSz="825500" rtl="0" eaLnBrk="1" latinLnBrk="0" hangingPunct="1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3810000" marR="0" indent="-635000" algn="l" defTabSz="825500" rtl="0" eaLnBrk="1" latinLnBrk="0" hangingPunct="1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4445000" marR="0" indent="-635000" algn="l" defTabSz="825500" rtl="0" eaLnBrk="1" latinLnBrk="0" hangingPunct="1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5080000" marR="0" indent="-635000" algn="l" defTabSz="825500" rtl="0" eaLnBrk="1" latinLnBrk="0" hangingPunct="1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5715000" marR="0" indent="-635000" algn="l" defTabSz="825500" rtl="0" eaLnBrk="1" latinLnBrk="0" hangingPunct="1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rf-br.com/terceiros/ajuda.cfm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61019CF9-5C75-4081-BB61-79AE98DD60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386" y="0"/>
            <a:ext cx="15200869" cy="13716000"/>
          </a:xfrm>
          <a:prstGeom prst="rect">
            <a:avLst/>
          </a:prstGeom>
        </p:spPr>
      </p:pic>
      <p:pic>
        <p:nvPicPr>
          <p:cNvPr id="7" name="Picture 6" descr="TransiçãoColori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57" y="0"/>
            <a:ext cx="24361443" cy="13716000"/>
          </a:xfrm>
          <a:prstGeom prst="rect">
            <a:avLst/>
          </a:prstGeom>
        </p:spPr>
      </p:pic>
      <p:sp>
        <p:nvSpPr>
          <p:cNvPr id="11" name="TextBox 2">
            <a:extLst>
              <a:ext uri="{FF2B5EF4-FFF2-40B4-BE49-F238E27FC236}">
                <a16:creationId xmlns:a16="http://schemas.microsoft.com/office/drawing/2014/main" id="{66871FE9-9917-4C22-A4C1-CB8BF409DB11}"/>
              </a:ext>
            </a:extLst>
          </p:cNvPr>
          <p:cNvSpPr txBox="1"/>
          <p:nvPr/>
        </p:nvSpPr>
        <p:spPr>
          <a:xfrm>
            <a:off x="14300528" y="3971145"/>
            <a:ext cx="9751086" cy="305724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spAutoFit/>
          </a:bodyPr>
          <a:lstStyle/>
          <a:p>
            <a:r>
              <a:rPr kumimoji="0" lang="en-US" sz="9600" b="0" i="0" u="none" strike="noStrike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o Headline Regular"/>
                <a:cs typeface="Co Headline Regular"/>
                <a:sym typeface="Helvetica Light"/>
              </a:rPr>
              <a:t>Dúvidas</a:t>
            </a:r>
            <a:r>
              <a:rPr kumimoji="0" lang="en-US" sz="96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o Headline Regular"/>
                <a:cs typeface="Co Headline Regular"/>
                <a:sym typeface="Helvetica Light"/>
              </a:rPr>
              <a:t> </a:t>
            </a:r>
            <a:r>
              <a:rPr kumimoji="0" lang="en-US" sz="9600" b="0" i="0" u="none" strike="noStrike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o Headline Regular"/>
                <a:cs typeface="Co Headline Regular"/>
                <a:sym typeface="Helvetica Light"/>
              </a:rPr>
              <a:t>Frequentes</a:t>
            </a:r>
            <a:endParaRPr kumimoji="0" lang="en-US" sz="96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Co Headline Regular"/>
              <a:cs typeface="Co Headline Regular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3804583487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">
            <a:extLst>
              <a:ext uri="{FF2B5EF4-FFF2-40B4-BE49-F238E27FC236}">
                <a16:creationId xmlns:a16="http://schemas.microsoft.com/office/drawing/2014/main" id="{DF71F69B-DB58-46B0-B41B-6F414A70B574}"/>
              </a:ext>
            </a:extLst>
          </p:cNvPr>
          <p:cNvSpPr txBox="1"/>
          <p:nvPr/>
        </p:nvSpPr>
        <p:spPr>
          <a:xfrm>
            <a:off x="862151" y="3144975"/>
            <a:ext cx="23019825" cy="91050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sz="3000" b="1" dirty="0">
                <a:solidFill>
                  <a:srgbClr val="595959"/>
                </a:solidFill>
                <a:latin typeface="Verdana" panose="020B0604030504040204" pitchFamily="34" charset="0"/>
                <a:ea typeface="Verdana" panose="020B0604030504040204" pitchFamily="34" charset="0"/>
                <a:cs typeface="Co Text Light" panose="020B0303060202020204" pitchFamily="34" charset="0"/>
              </a:rPr>
              <a:t>O local de negócio da unidade não aparece mais para o fornecedor.</a:t>
            </a:r>
          </a:p>
          <a:p>
            <a:pPr algn="just">
              <a:lnSpc>
                <a:spcPct val="150000"/>
              </a:lnSpc>
            </a:pPr>
            <a:r>
              <a:rPr lang="pt-BR" sz="3000" dirty="0">
                <a:solidFill>
                  <a:srgbClr val="595959"/>
                </a:solidFill>
                <a:latin typeface="Verdana" panose="020B0604030504040204" pitchFamily="34" charset="0"/>
                <a:ea typeface="Verdana" panose="020B0604030504040204" pitchFamily="34" charset="0"/>
                <a:cs typeface="Co Text Light" panose="020B0303060202020204" pitchFamily="34" charset="0"/>
              </a:rPr>
              <a:t>Isto ocorre quando a homologação ou quando o contrato vencem.</a:t>
            </a:r>
          </a:p>
          <a:p>
            <a:pPr algn="just">
              <a:lnSpc>
                <a:spcPct val="150000"/>
              </a:lnSpc>
            </a:pPr>
            <a:endParaRPr lang="pt-BR" sz="3000" dirty="0">
              <a:solidFill>
                <a:srgbClr val="595959"/>
              </a:solidFill>
              <a:latin typeface="Verdana" panose="020B0604030504040204" pitchFamily="34" charset="0"/>
              <a:ea typeface="Verdana" panose="020B0604030504040204" pitchFamily="34" charset="0"/>
              <a:cs typeface="Co Text Light" panose="020B030306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sz="3000" b="1" dirty="0">
                <a:solidFill>
                  <a:srgbClr val="595959"/>
                </a:solidFill>
                <a:latin typeface="Verdana" panose="020B0604030504040204" pitchFamily="34" charset="0"/>
                <a:ea typeface="Verdana" panose="020B0604030504040204" pitchFamily="34" charset="0"/>
                <a:cs typeface="Co Text Light" panose="020B0303060202020204" pitchFamily="34" charset="0"/>
              </a:rPr>
              <a:t>A homologação da empresa venceu, o que deve ser feito?</a:t>
            </a:r>
          </a:p>
          <a:p>
            <a:pPr algn="just">
              <a:lnSpc>
                <a:spcPct val="150000"/>
              </a:lnSpc>
            </a:pPr>
            <a:r>
              <a:rPr lang="pt-BR" sz="3000" dirty="0">
                <a:solidFill>
                  <a:srgbClr val="595959"/>
                </a:solidFill>
                <a:latin typeface="Verdana" panose="020B0604030504040204" pitchFamily="34" charset="0"/>
                <a:ea typeface="Verdana" panose="020B0604030504040204" pitchFamily="34" charset="0"/>
                <a:cs typeface="Co Text Light" panose="020B0303060202020204" pitchFamily="34" charset="0"/>
              </a:rPr>
              <a:t>É necessário entrar em contato com o negociador e solicitar a renovação da homologação da empresa no sistema Mercado Eletrônico. </a:t>
            </a:r>
          </a:p>
          <a:p>
            <a:pPr algn="just">
              <a:lnSpc>
                <a:spcPct val="150000"/>
              </a:lnSpc>
            </a:pPr>
            <a:endParaRPr lang="pt-BR" sz="3000" dirty="0">
              <a:solidFill>
                <a:srgbClr val="595959"/>
              </a:solidFill>
              <a:latin typeface="Verdana" panose="020B0604030504040204" pitchFamily="34" charset="0"/>
              <a:ea typeface="Verdana" panose="020B0604030504040204" pitchFamily="34" charset="0"/>
              <a:cs typeface="Co Text Light" panose="020B030306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sz="3000" b="1" dirty="0">
                <a:solidFill>
                  <a:srgbClr val="595959"/>
                </a:solidFill>
                <a:latin typeface="Verdana" panose="020B0604030504040204" pitchFamily="34" charset="0"/>
                <a:ea typeface="Verdana" panose="020B0604030504040204" pitchFamily="34" charset="0"/>
                <a:cs typeface="Co Text Light" panose="020B0303060202020204" pitchFamily="34" charset="0"/>
              </a:rPr>
              <a:t>Como o fornecedor recebe a senha do Portal de Terceiros, após a homologação no sistema ME?</a:t>
            </a:r>
          </a:p>
          <a:p>
            <a:pPr algn="just">
              <a:lnSpc>
                <a:spcPct val="150000"/>
              </a:lnSpc>
            </a:pPr>
            <a:r>
              <a:rPr lang="pt-BR" sz="3000" dirty="0">
                <a:solidFill>
                  <a:srgbClr val="595959"/>
                </a:solidFill>
                <a:latin typeface="Verdana" panose="020B0604030504040204" pitchFamily="34" charset="0"/>
                <a:ea typeface="Verdana" panose="020B0604030504040204" pitchFamily="34" charset="0"/>
                <a:cs typeface="Co Text Light" panose="020B0303060202020204" pitchFamily="34" charset="0"/>
              </a:rPr>
              <a:t>Quando o fornecedor é importado para o Portal de Terceiros, se o Portal identificar que é um CNPJ novo, ele manda um e-mail para o fornecedor com uma senha randômica gerada, caso ele não seja novo irá usar a mesma senha já cadastrada. </a:t>
            </a:r>
          </a:p>
          <a:p>
            <a:pPr algn="just">
              <a:lnSpc>
                <a:spcPct val="150000"/>
              </a:lnSpc>
            </a:pPr>
            <a:r>
              <a:rPr lang="pt-BR" sz="3000" dirty="0">
                <a:solidFill>
                  <a:srgbClr val="595959"/>
                </a:solidFill>
                <a:latin typeface="Verdana" panose="020B0604030504040204" pitchFamily="34" charset="0"/>
                <a:ea typeface="Verdana" panose="020B0604030504040204" pitchFamily="34" charset="0"/>
                <a:cs typeface="Co Text Light" panose="020B0303060202020204" pitchFamily="34" charset="0"/>
              </a:rPr>
              <a:t>Para recuperar a senha de acesso, o fornecedor irá acessar o link do Portal, preencher o CNPJ e clicar em Lembrar senha, a senha será enviada no e-mail que consta no cadastro.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43226" y="789728"/>
            <a:ext cx="10702556" cy="933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en-US" sz="5400" dirty="0">
                <a:solidFill>
                  <a:srgbClr val="293896"/>
                </a:solidFill>
                <a:latin typeface="Co Headline Regular"/>
                <a:cs typeface="Co Headline Regular"/>
              </a:rPr>
              <a:t>Gestão de Terceiros</a:t>
            </a:r>
            <a:endParaRPr lang="en-US" dirty="0">
              <a:solidFill>
                <a:srgbClr val="293896"/>
              </a:solidFill>
              <a:latin typeface="Co Headline Regular"/>
              <a:cs typeface="Co Headline Regular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59AF621-711E-AF4D-B88C-730FBD86AA65}"/>
              </a:ext>
            </a:extLst>
          </p:cNvPr>
          <p:cNvSpPr txBox="1"/>
          <p:nvPr/>
        </p:nvSpPr>
        <p:spPr>
          <a:xfrm>
            <a:off x="1917100" y="1625852"/>
            <a:ext cx="11322463" cy="6412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spAutoFit/>
          </a:bodyPr>
          <a:lstStyle/>
          <a:p>
            <a:pPr algn="l"/>
            <a:r>
              <a:rPr lang="pt-BR" sz="3500" dirty="0">
                <a:solidFill>
                  <a:srgbClr val="812990"/>
                </a:solidFill>
                <a:latin typeface="Co Text Light" panose="020B0303060202020204" pitchFamily="34" charset="0"/>
                <a:cs typeface="Co Text Light" panose="020B0303060202020204" pitchFamily="34" charset="0"/>
              </a:rPr>
              <a:t>Dúvidas Frequentes</a:t>
            </a:r>
          </a:p>
        </p:txBody>
      </p:sp>
      <p:sp>
        <p:nvSpPr>
          <p:cNvPr id="13" name="Slide Number Placeholder 1"/>
          <p:cNvSpPr>
            <a:spLocks noGrp="1"/>
          </p:cNvSpPr>
          <p:nvPr>
            <p:ph type="sldNum" sz="quarter" idx="2"/>
          </p:nvPr>
        </p:nvSpPr>
        <p:spPr>
          <a:xfrm>
            <a:off x="22901529" y="12752782"/>
            <a:ext cx="740207" cy="466746"/>
          </a:xfrm>
        </p:spPr>
        <p:txBody>
          <a:bodyPr/>
          <a:lstStyle/>
          <a:p>
            <a:r>
              <a:rPr lang="pt-BR" dirty="0"/>
              <a:t>46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024375094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">
            <a:extLst>
              <a:ext uri="{FF2B5EF4-FFF2-40B4-BE49-F238E27FC236}">
                <a16:creationId xmlns:a16="http://schemas.microsoft.com/office/drawing/2014/main" id="{DF71F69B-DB58-46B0-B41B-6F414A70B574}"/>
              </a:ext>
            </a:extLst>
          </p:cNvPr>
          <p:cNvSpPr txBox="1"/>
          <p:nvPr/>
        </p:nvSpPr>
        <p:spPr>
          <a:xfrm>
            <a:off x="862151" y="3144975"/>
            <a:ext cx="23019825" cy="841255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sz="3000" b="1" dirty="0">
                <a:solidFill>
                  <a:srgbClr val="595959"/>
                </a:solidFill>
                <a:latin typeface="Verdana" panose="020B0604030504040204" pitchFamily="34" charset="0"/>
                <a:ea typeface="Verdana" panose="020B0604030504040204" pitchFamily="34" charset="0"/>
                <a:cs typeface="Co Text Light" panose="020B0303060202020204" pitchFamily="34" charset="0"/>
              </a:rPr>
              <a:t>Alteração do e-mail de contato do fornecedor</a:t>
            </a:r>
          </a:p>
          <a:p>
            <a:pPr algn="just">
              <a:lnSpc>
                <a:spcPct val="150000"/>
              </a:lnSpc>
            </a:pPr>
            <a:r>
              <a:rPr lang="pt-BR" sz="3000" dirty="0">
                <a:solidFill>
                  <a:srgbClr val="595959"/>
                </a:solidFill>
                <a:latin typeface="Verdana" panose="020B0604030504040204" pitchFamily="34" charset="0"/>
                <a:ea typeface="Verdana" panose="020B0604030504040204" pitchFamily="34" charset="0"/>
                <a:cs typeface="Co Text Light" panose="020B0303060202020204" pitchFamily="34" charset="0"/>
              </a:rPr>
              <a:t>Somente a equipe de gestão de terceiros tem acesso para alterar o e-mail das empresas, caso seja necessário alteração será necessário informar o CNPJ e o novo e-mail.</a:t>
            </a:r>
          </a:p>
          <a:p>
            <a:pPr algn="just">
              <a:lnSpc>
                <a:spcPct val="150000"/>
              </a:lnSpc>
            </a:pPr>
            <a:endParaRPr lang="pt-BR" sz="3000" b="1" dirty="0">
              <a:solidFill>
                <a:srgbClr val="595959"/>
              </a:solidFill>
              <a:latin typeface="Verdana" panose="020B0604030504040204" pitchFamily="34" charset="0"/>
              <a:ea typeface="Verdana" panose="020B0604030504040204" pitchFamily="34" charset="0"/>
              <a:cs typeface="Co Text Light" panose="020B030306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sz="3000" b="1" dirty="0">
                <a:solidFill>
                  <a:srgbClr val="595959"/>
                </a:solidFill>
                <a:latin typeface="Verdana" panose="020B0604030504040204" pitchFamily="34" charset="0"/>
                <a:ea typeface="Verdana" panose="020B0604030504040204" pitchFamily="34" charset="0"/>
                <a:cs typeface="Co Text Light" panose="020B0303060202020204" pitchFamily="34" charset="0"/>
              </a:rPr>
              <a:t>Histórico de documentos disponíveis no Portal de Terceiros.</a:t>
            </a:r>
          </a:p>
          <a:p>
            <a:pPr algn="just">
              <a:lnSpc>
                <a:spcPct val="150000"/>
              </a:lnSpc>
            </a:pPr>
            <a:r>
              <a:rPr lang="pt-BR" sz="3000" dirty="0">
                <a:solidFill>
                  <a:srgbClr val="595959"/>
                </a:solidFill>
                <a:latin typeface="Verdana" panose="020B0604030504040204" pitchFamily="34" charset="0"/>
                <a:ea typeface="Verdana" panose="020B0604030504040204" pitchFamily="34" charset="0"/>
                <a:cs typeface="Co Text Light" panose="020B0303060202020204" pitchFamily="34" charset="0"/>
              </a:rPr>
              <a:t>Mesmo após o vencimento do contrato, todos os documentos que foram aprovados pelas unidades permanecem no Portal de Terceiros por um prazo pré-determinado na parametrização de cada documento, ou seja, quando o contrato ou a homologação vencem a unidade continua tendo acesso aos documentos que foram aprovados.</a:t>
            </a:r>
          </a:p>
          <a:p>
            <a:pPr algn="just">
              <a:lnSpc>
                <a:spcPct val="150000"/>
              </a:lnSpc>
            </a:pPr>
            <a:endParaRPr lang="pt-BR" sz="3000" dirty="0">
              <a:solidFill>
                <a:srgbClr val="595959"/>
              </a:solidFill>
              <a:latin typeface="Verdana" panose="020B0604030504040204" pitchFamily="34" charset="0"/>
              <a:ea typeface="Verdana" panose="020B0604030504040204" pitchFamily="34" charset="0"/>
              <a:cs typeface="Co Text Light" panose="020B030306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sz="3000" b="1" dirty="0">
                <a:solidFill>
                  <a:srgbClr val="595959"/>
                </a:solidFill>
                <a:latin typeface="Verdana" panose="020B0604030504040204" pitchFamily="34" charset="0"/>
                <a:ea typeface="Verdana" panose="020B0604030504040204" pitchFamily="34" charset="0"/>
                <a:cs typeface="Co Text Light" panose="020B0303060202020204" pitchFamily="34" charset="0"/>
              </a:rPr>
              <a:t>Renovação de documentação somente após o vencimento.</a:t>
            </a:r>
          </a:p>
          <a:p>
            <a:pPr algn="just">
              <a:lnSpc>
                <a:spcPct val="150000"/>
              </a:lnSpc>
            </a:pPr>
            <a:r>
              <a:rPr lang="pt-BR" sz="3000" dirty="0">
                <a:solidFill>
                  <a:srgbClr val="595959"/>
                </a:solidFill>
                <a:latin typeface="Verdana" panose="020B0604030504040204" pitchFamily="34" charset="0"/>
                <a:ea typeface="Verdana" panose="020B0604030504040204" pitchFamily="34" charset="0"/>
                <a:cs typeface="Co Text Light" panose="020B0303060202020204" pitchFamily="34" charset="0"/>
              </a:rPr>
              <a:t>O Portal de Terceiros disponibiliza o envio de um novo documento da empresa 30 dias antes do vencimento do documento vigente e para documentos dos empregados 730 dias antes do vencimento.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43226" y="789728"/>
            <a:ext cx="10702556" cy="933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en-US" sz="5400" dirty="0">
                <a:solidFill>
                  <a:srgbClr val="293896"/>
                </a:solidFill>
                <a:latin typeface="Co Headline Regular"/>
                <a:cs typeface="Co Headline Regular"/>
              </a:rPr>
              <a:t>Gestão de Terceiros</a:t>
            </a:r>
            <a:endParaRPr lang="en-US" dirty="0">
              <a:solidFill>
                <a:srgbClr val="293896"/>
              </a:solidFill>
              <a:latin typeface="Co Headline Regular"/>
              <a:cs typeface="Co Headline Regular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59AF621-711E-AF4D-B88C-730FBD86AA65}"/>
              </a:ext>
            </a:extLst>
          </p:cNvPr>
          <p:cNvSpPr txBox="1"/>
          <p:nvPr/>
        </p:nvSpPr>
        <p:spPr>
          <a:xfrm>
            <a:off x="1917100" y="1625852"/>
            <a:ext cx="11322463" cy="6412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spAutoFit/>
          </a:bodyPr>
          <a:lstStyle/>
          <a:p>
            <a:pPr algn="l"/>
            <a:r>
              <a:rPr lang="pt-BR" sz="3500" dirty="0">
                <a:solidFill>
                  <a:srgbClr val="812990"/>
                </a:solidFill>
                <a:latin typeface="Co Text Light" panose="020B0303060202020204" pitchFamily="34" charset="0"/>
                <a:cs typeface="Co Text Light" panose="020B0303060202020204" pitchFamily="34" charset="0"/>
              </a:rPr>
              <a:t>Dúvidas Frequentes</a:t>
            </a:r>
          </a:p>
        </p:txBody>
      </p:sp>
      <p:sp>
        <p:nvSpPr>
          <p:cNvPr id="13" name="Slide Number Placeholder 1"/>
          <p:cNvSpPr>
            <a:spLocks noGrp="1"/>
          </p:cNvSpPr>
          <p:nvPr>
            <p:ph type="sldNum" sz="quarter" idx="2"/>
          </p:nvPr>
        </p:nvSpPr>
        <p:spPr>
          <a:xfrm>
            <a:off x="22901529" y="12752782"/>
            <a:ext cx="740207" cy="466746"/>
          </a:xfrm>
        </p:spPr>
        <p:txBody>
          <a:bodyPr/>
          <a:lstStyle/>
          <a:p>
            <a:r>
              <a:rPr lang="pt-BR" dirty="0"/>
              <a:t>47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793903315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">
            <a:extLst>
              <a:ext uri="{FF2B5EF4-FFF2-40B4-BE49-F238E27FC236}">
                <a16:creationId xmlns:a16="http://schemas.microsoft.com/office/drawing/2014/main" id="{DF71F69B-DB58-46B0-B41B-6F414A70B574}"/>
              </a:ext>
            </a:extLst>
          </p:cNvPr>
          <p:cNvSpPr txBox="1"/>
          <p:nvPr/>
        </p:nvSpPr>
        <p:spPr>
          <a:xfrm>
            <a:off x="862151" y="3144975"/>
            <a:ext cx="23019825" cy="91050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sz="3000" b="1" dirty="0">
                <a:solidFill>
                  <a:srgbClr val="595959"/>
                </a:solidFill>
                <a:latin typeface="Verdana" panose="020B0604030504040204" pitchFamily="34" charset="0"/>
                <a:ea typeface="Verdana" panose="020B0604030504040204" pitchFamily="34" charset="0"/>
                <a:cs typeface="Co Text Light" panose="020B0303060202020204" pitchFamily="34" charset="0"/>
              </a:rPr>
              <a:t>Subcontratação no Portal de Terceiros. </a:t>
            </a:r>
          </a:p>
          <a:p>
            <a:pPr algn="just">
              <a:lnSpc>
                <a:spcPct val="150000"/>
              </a:lnSpc>
            </a:pPr>
            <a:r>
              <a:rPr lang="pt-BR" sz="3000" dirty="0">
                <a:solidFill>
                  <a:srgbClr val="595959"/>
                </a:solidFill>
                <a:latin typeface="Verdana" panose="020B0604030504040204" pitchFamily="34" charset="0"/>
                <a:ea typeface="Verdana" panose="020B0604030504040204" pitchFamily="34" charset="0"/>
                <a:cs typeface="Co Text Light" panose="020B0303060202020204" pitchFamily="34" charset="0"/>
              </a:rPr>
              <a:t>As empresas que forem subcontratadas precisam estar homologadas no Portal de Terceiros com um processo mais simples que a contratada, precisa ser aberto um chamado e a empresa é inserida na subcategoria Subcontratação no Portal de Terceiros. Após isto, a contratada deverá cadastra-la como sua subcontratada e então enviar os documentos desta.</a:t>
            </a:r>
          </a:p>
          <a:p>
            <a:pPr algn="just">
              <a:lnSpc>
                <a:spcPct val="150000"/>
              </a:lnSpc>
            </a:pPr>
            <a:endParaRPr lang="pt-BR" sz="3000" dirty="0">
              <a:solidFill>
                <a:srgbClr val="595959"/>
              </a:solidFill>
              <a:latin typeface="Verdana" panose="020B0604030504040204" pitchFamily="34" charset="0"/>
              <a:ea typeface="Verdana" panose="020B0604030504040204" pitchFamily="34" charset="0"/>
              <a:cs typeface="Co Text Light" panose="020B030306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sz="3000" b="1" dirty="0">
                <a:solidFill>
                  <a:srgbClr val="595959"/>
                </a:solidFill>
                <a:latin typeface="Verdana" panose="020B0604030504040204" pitchFamily="34" charset="0"/>
                <a:ea typeface="Verdana" panose="020B0604030504040204" pitchFamily="34" charset="0"/>
                <a:cs typeface="Co Text Light" panose="020B0303060202020204" pitchFamily="34" charset="0"/>
              </a:rPr>
              <a:t>Campos para visualização do aprovador, data da aprovação e validade dos documento.</a:t>
            </a:r>
          </a:p>
          <a:p>
            <a:pPr algn="just">
              <a:lnSpc>
                <a:spcPct val="150000"/>
              </a:lnSpc>
            </a:pPr>
            <a:r>
              <a:rPr lang="pt-BR" sz="3000" dirty="0">
                <a:solidFill>
                  <a:srgbClr val="595959"/>
                </a:solidFill>
                <a:latin typeface="Verdana" panose="020B0604030504040204" pitchFamily="34" charset="0"/>
                <a:ea typeface="Verdana" panose="020B0604030504040204" pitchFamily="34" charset="0"/>
                <a:cs typeface="Co Text Light" panose="020B0303060202020204" pitchFamily="34" charset="0"/>
              </a:rPr>
              <a:t>Nos relatórios de gerenciamento de documentação é possível ter acesso a estas informações.</a:t>
            </a:r>
          </a:p>
          <a:p>
            <a:pPr algn="just">
              <a:lnSpc>
                <a:spcPct val="150000"/>
              </a:lnSpc>
            </a:pPr>
            <a:endParaRPr lang="pt-BR" sz="3000" dirty="0">
              <a:solidFill>
                <a:srgbClr val="595959"/>
              </a:solidFill>
              <a:latin typeface="Verdana" panose="020B0604030504040204" pitchFamily="34" charset="0"/>
              <a:ea typeface="Verdana" panose="020B0604030504040204" pitchFamily="34" charset="0"/>
              <a:cs typeface="Co Text Light" panose="020B030306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sz="3000" b="1" dirty="0">
                <a:solidFill>
                  <a:srgbClr val="595959"/>
                </a:solidFill>
                <a:latin typeface="Verdana" panose="020B0604030504040204" pitchFamily="34" charset="0"/>
                <a:ea typeface="Verdana" panose="020B0604030504040204" pitchFamily="34" charset="0"/>
                <a:cs typeface="Co Text Light" panose="020B0303060202020204" pitchFamily="34" charset="0"/>
              </a:rPr>
              <a:t>Material de suporte ao fornecedor.</a:t>
            </a:r>
          </a:p>
          <a:p>
            <a:pPr algn="just">
              <a:lnSpc>
                <a:spcPct val="150000"/>
              </a:lnSpc>
            </a:pPr>
            <a:r>
              <a:rPr lang="pt-BR" sz="3000" dirty="0">
                <a:solidFill>
                  <a:srgbClr val="595959"/>
                </a:solidFill>
                <a:latin typeface="Verdana" panose="020B0604030504040204" pitchFamily="34" charset="0"/>
                <a:ea typeface="Verdana" panose="020B0604030504040204" pitchFamily="34" charset="0"/>
                <a:cs typeface="Co Text Light" panose="020B0303060202020204" pitchFamily="34" charset="0"/>
              </a:rPr>
              <a:t>No link </a:t>
            </a:r>
            <a:r>
              <a:rPr lang="pt-BR" sz="3000" dirty="0">
                <a:solidFill>
                  <a:srgbClr val="595959"/>
                </a:solidFill>
                <a:latin typeface="Verdana" panose="020B0604030504040204" pitchFamily="34" charset="0"/>
                <a:ea typeface="Verdana" panose="020B0604030504040204" pitchFamily="34" charset="0"/>
                <a:cs typeface="Co Text Light" panose="020B0303060202020204" pitchFamily="34" charset="0"/>
                <a:hlinkClick r:id="rId3"/>
              </a:rPr>
              <a:t>https://www.brf-br.com/terceiros/ajuda.cfm</a:t>
            </a:r>
            <a:r>
              <a:rPr lang="pt-BR" sz="3000" dirty="0">
                <a:solidFill>
                  <a:srgbClr val="595959"/>
                </a:solidFill>
                <a:latin typeface="Verdana" panose="020B0604030504040204" pitchFamily="34" charset="0"/>
                <a:ea typeface="Verdana" panose="020B0604030504040204" pitchFamily="34" charset="0"/>
                <a:cs typeface="Co Text Light" panose="020B0303060202020204" pitchFamily="34" charset="0"/>
              </a:rPr>
              <a:t> o fornecedor tem acesso a um vídeo explicativo, </a:t>
            </a:r>
            <a:r>
              <a:rPr lang="pt-BR" sz="3000">
                <a:solidFill>
                  <a:srgbClr val="595959"/>
                </a:solidFill>
                <a:latin typeface="Verdana" panose="020B0604030504040204" pitchFamily="34" charset="0"/>
                <a:ea typeface="Verdana" panose="020B0604030504040204" pitchFamily="34" charset="0"/>
                <a:cs typeface="Co Text Light" panose="020B0303060202020204" pitchFamily="34" charset="0"/>
              </a:rPr>
              <a:t>manual com passo </a:t>
            </a:r>
            <a:r>
              <a:rPr lang="pt-BR" sz="3000" dirty="0">
                <a:solidFill>
                  <a:srgbClr val="595959"/>
                </a:solidFill>
                <a:latin typeface="Verdana" panose="020B0604030504040204" pitchFamily="34" charset="0"/>
                <a:ea typeface="Verdana" panose="020B0604030504040204" pitchFamily="34" charset="0"/>
                <a:cs typeface="Co Text Light" panose="020B0303060202020204" pitchFamily="34" charset="0"/>
              </a:rPr>
              <a:t>a </a:t>
            </a:r>
            <a:r>
              <a:rPr lang="pt-BR" sz="3000">
                <a:solidFill>
                  <a:srgbClr val="595959"/>
                </a:solidFill>
                <a:latin typeface="Verdana" panose="020B0604030504040204" pitchFamily="34" charset="0"/>
                <a:ea typeface="Verdana" panose="020B0604030504040204" pitchFamily="34" charset="0"/>
                <a:cs typeface="Co Text Light" panose="020B0303060202020204" pitchFamily="34" charset="0"/>
              </a:rPr>
              <a:t>passo e </a:t>
            </a:r>
            <a:r>
              <a:rPr lang="pt-BR" sz="3000" dirty="0">
                <a:solidFill>
                  <a:srgbClr val="595959"/>
                </a:solidFill>
                <a:latin typeface="Verdana" panose="020B0604030504040204" pitchFamily="34" charset="0"/>
                <a:ea typeface="Verdana" panose="020B0604030504040204" pitchFamily="34" charset="0"/>
                <a:cs typeface="Co Text Light" panose="020B0303060202020204" pitchFamily="34" charset="0"/>
              </a:rPr>
              <a:t>lista de documentos.</a:t>
            </a:r>
          </a:p>
          <a:p>
            <a:pPr algn="just">
              <a:lnSpc>
                <a:spcPct val="150000"/>
              </a:lnSpc>
            </a:pPr>
            <a:endParaRPr lang="pt-BR" sz="3000" dirty="0">
              <a:solidFill>
                <a:srgbClr val="595959"/>
              </a:solidFill>
              <a:latin typeface="Verdana" panose="020B0604030504040204" pitchFamily="34" charset="0"/>
              <a:ea typeface="Verdana" panose="020B0604030504040204" pitchFamily="34" charset="0"/>
              <a:cs typeface="Co Text Light" panose="020B030306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43226" y="789728"/>
            <a:ext cx="10702556" cy="933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en-US" sz="5400" dirty="0">
                <a:solidFill>
                  <a:srgbClr val="293896"/>
                </a:solidFill>
                <a:latin typeface="Co Headline Regular"/>
                <a:cs typeface="Co Headline Regular"/>
              </a:rPr>
              <a:t>Gestão de Terceiros</a:t>
            </a:r>
            <a:endParaRPr lang="en-US" dirty="0">
              <a:solidFill>
                <a:srgbClr val="293896"/>
              </a:solidFill>
              <a:latin typeface="Co Headline Regular"/>
              <a:cs typeface="Co Headline Regular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59AF621-711E-AF4D-B88C-730FBD86AA65}"/>
              </a:ext>
            </a:extLst>
          </p:cNvPr>
          <p:cNvSpPr txBox="1"/>
          <p:nvPr/>
        </p:nvSpPr>
        <p:spPr>
          <a:xfrm>
            <a:off x="1917100" y="1625852"/>
            <a:ext cx="11322463" cy="6412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spAutoFit/>
          </a:bodyPr>
          <a:lstStyle/>
          <a:p>
            <a:pPr algn="l"/>
            <a:r>
              <a:rPr lang="pt-BR" sz="3500" dirty="0">
                <a:solidFill>
                  <a:srgbClr val="812990"/>
                </a:solidFill>
                <a:latin typeface="Co Text Light" panose="020B0303060202020204" pitchFamily="34" charset="0"/>
                <a:cs typeface="Co Text Light" panose="020B0303060202020204" pitchFamily="34" charset="0"/>
              </a:rPr>
              <a:t>Dúvidas Frequentes</a:t>
            </a:r>
          </a:p>
        </p:txBody>
      </p:sp>
      <p:sp>
        <p:nvSpPr>
          <p:cNvPr id="13" name="Slide Number Placeholder 1"/>
          <p:cNvSpPr>
            <a:spLocks noGrp="1"/>
          </p:cNvSpPr>
          <p:nvPr>
            <p:ph type="sldNum" sz="quarter" idx="2"/>
          </p:nvPr>
        </p:nvSpPr>
        <p:spPr>
          <a:xfrm>
            <a:off x="22901529" y="12752782"/>
            <a:ext cx="740207" cy="466746"/>
          </a:xfrm>
        </p:spPr>
        <p:txBody>
          <a:bodyPr/>
          <a:lstStyle/>
          <a:p>
            <a:r>
              <a:rPr lang="pt-BR" dirty="0"/>
              <a:t>48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625452863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hutterstock_585693245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801"/>
          <a:stretch/>
        </p:blipFill>
        <p:spPr>
          <a:xfrm>
            <a:off x="-1" y="-1"/>
            <a:ext cx="24434801" cy="13758334"/>
          </a:xfrm>
          <a:prstGeom prst="rect">
            <a:avLst/>
          </a:prstGeom>
        </p:spPr>
      </p:pic>
      <p:pic>
        <p:nvPicPr>
          <p:cNvPr id="3" name="Picture 2" descr="TemplatePPT-Cap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434801" cy="13758334"/>
          </a:xfrm>
          <a:prstGeom prst="rect">
            <a:avLst/>
          </a:prstGeom>
        </p:spPr>
      </p:pic>
      <p:sp>
        <p:nvSpPr>
          <p:cNvPr id="5" name="TextBox 2">
            <a:extLst>
              <a:ext uri="{FF2B5EF4-FFF2-40B4-BE49-F238E27FC236}">
                <a16:creationId xmlns:a16="http://schemas.microsoft.com/office/drawing/2014/main" id="{825828C6-C6DC-4788-B8C1-3533D4C2903D}"/>
              </a:ext>
            </a:extLst>
          </p:cNvPr>
          <p:cNvSpPr txBox="1"/>
          <p:nvPr/>
        </p:nvSpPr>
        <p:spPr>
          <a:xfrm>
            <a:off x="50800" y="6089206"/>
            <a:ext cx="24384000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en-US" sz="9600" dirty="0">
                <a:solidFill>
                  <a:schemeClr val="bg1"/>
                </a:solidFill>
                <a:latin typeface="Co Headline Regular"/>
                <a:cs typeface="Co Headline Regular"/>
              </a:rPr>
              <a:t>OBRIGADO</a:t>
            </a:r>
            <a:endParaRPr kumimoji="0" lang="en-US" sz="96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Co Headline Regular"/>
              <a:ea typeface="+mn-ea"/>
              <a:cs typeface="Co Headline Regular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693449991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Default Them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85000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PPT BRF Template1./pptx" id="{D63A99B1-ECD3-084C-B876-80379669B4A6}" vid="{CDE7F05F-8C79-1140-8653-1629238F7D8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2fc17cd-cda6-4460-86d1-b631b367e8d7" xsi:nil="true"/>
    <lcf76f155ced4ddcb4097134ff3c332f xmlns="921f21d5-cf77-471e-ab56-81f511018d1c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9DD74B428D3F3E4F8990C9000680E190" ma:contentTypeVersion="16" ma:contentTypeDescription="Crie um novo documento." ma:contentTypeScope="" ma:versionID="477601e98bf99027bf8126a5b5cab1a8">
  <xsd:schema xmlns:xsd="http://www.w3.org/2001/XMLSchema" xmlns:xs="http://www.w3.org/2001/XMLSchema" xmlns:p="http://schemas.microsoft.com/office/2006/metadata/properties" xmlns:ns2="921f21d5-cf77-471e-ab56-81f511018d1c" xmlns:ns3="e2fc17cd-cda6-4460-86d1-b631b367e8d7" targetNamespace="http://schemas.microsoft.com/office/2006/metadata/properties" ma:root="true" ma:fieldsID="8bd1dd91a3ed63bdc2f402d64dd84341" ns2:_="" ns3:_="">
    <xsd:import namespace="921f21d5-cf77-471e-ab56-81f511018d1c"/>
    <xsd:import namespace="e2fc17cd-cda6-4460-86d1-b631b367e8d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1f21d5-cf77-471e-ab56-81f511018d1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16" nillable="true" ma:taxonomy="true" ma:internalName="lcf76f155ced4ddcb4097134ff3c332f" ma:taxonomyFieldName="MediaServiceImageTags" ma:displayName="Marcações de imagem" ma:readOnly="false" ma:fieldId="{5cf76f15-5ced-4ddc-b409-7134ff3c332f}" ma:taxonomyMulti="true" ma:sspId="35243e8f-52cb-491c-9bcf-8b5c760dcfc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fc17cd-cda6-4460-86d1-b631b367e8d7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924781e-cb24-4a89-a6c7-425dbff545ba}" ma:internalName="TaxCatchAll" ma:showField="CatchAllData" ma:web="e2fc17cd-cda6-4460-86d1-b631b367e8d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653771E-2114-45E6-875C-CA3C1B1FC7CB}">
  <ds:schemaRefs>
    <ds:schemaRef ds:uri="http://schemas.microsoft.com/office/2006/metadata/properties"/>
    <ds:schemaRef ds:uri="http://schemas.microsoft.com/office/infopath/2007/PartnerControls"/>
    <ds:schemaRef ds:uri="e2fc17cd-cda6-4460-86d1-b631b367e8d7"/>
    <ds:schemaRef ds:uri="921f21d5-cf77-471e-ab56-81f511018d1c"/>
  </ds:schemaRefs>
</ds:datastoreItem>
</file>

<file path=customXml/itemProps2.xml><?xml version="1.0" encoding="utf-8"?>
<ds:datastoreItem xmlns:ds="http://schemas.openxmlformats.org/officeDocument/2006/customXml" ds:itemID="{33C9E029-29E6-4E47-BE8F-C04C3C188F6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0075036-2D71-4F83-8409-03C3D4DAA72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21f21d5-cf77-471e-ab56-81f511018d1c"/>
    <ds:schemaRef ds:uri="e2fc17cd-cda6-4460-86d1-b631b367e8d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4241</TotalTime>
  <Words>450</Words>
  <Application>Microsoft Office PowerPoint</Application>
  <PresentationFormat>Personalizar</PresentationFormat>
  <Paragraphs>40</Paragraphs>
  <Slides>5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5</vt:i4>
      </vt:variant>
    </vt:vector>
  </HeadingPairs>
  <TitlesOfParts>
    <vt:vector size="6" baseType="lpstr">
      <vt:lpstr>Default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Bruna Pinotti</cp:lastModifiedBy>
  <cp:revision>361</cp:revision>
  <cp:lastPrinted>2018-10-19T15:26:11Z</cp:lastPrinted>
  <dcterms:created xsi:type="dcterms:W3CDTF">2018-10-19T15:25:48Z</dcterms:created>
  <dcterms:modified xsi:type="dcterms:W3CDTF">2025-09-11T13:06:49Z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0x0101009DD74B428D3F3E4F8990C9000680E190</vt:lpwstr>
  </property>
  <property fmtid="{D5CDD505-2E9C-101B-9397-08002B2CF9AE}" pid="3" name="MediaServiceImageTags">
    <vt:lpwstr/>
  </property>
</Properties>
</file>